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8" roundtripDataSignature="AMtx7mjVfIdRKv/QMPEnzI3UF61KxpC5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customschemas.google.com/relationships/presentationmetadata" Target="meta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gif>
</file>

<file path=ppt/media/image2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a4560b621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2aa4560b62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a4560b621_0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aa4560b621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a0642d429_0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aa0642d42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aa3abbe602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aa3abbe60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a3abbe602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g2aa3abbe6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a0642d429_0_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2aa0642d42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a5e714351a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2a5e714351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a88b16ccb7_0_5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g2a88b16ccb7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a5e714351a_0_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2a5e714351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bc40c5bb6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bc40c5bb6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c40c5bb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c40c5bb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6436289953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2643628995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a0642d429_0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g2aa0642d42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a0642d429_0_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2aa0642d42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aa08846dc2_0_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g2aa08846dc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aa3abbe602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g2aa3abbe602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aa4560b62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2aa4560b6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9" name="Google Shape;1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2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drive.google.com/drive/folders/19uMJuit_RcNYLZvtNapVqm5YhTeAcLVV?usp=drive_link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drive/folders/1pCtv99YMbablus-TAjzE6u0HjcDzGNwz?usp=drive_lin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huggingface.co/spaces/stabilityai/stable-diffusi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/>
              <a:t>Lecture 06</a:t>
            </a:r>
            <a:endParaRPr b="1"/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7646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Irfan Malik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7646"/>
              <a:buNone/>
            </a:pPr>
            <a:r>
              <a:rPr lang="en">
                <a:solidFill>
                  <a:schemeClr val="dk1"/>
                </a:solidFill>
              </a:rPr>
              <a:t>Dr. Sheraz Naseer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025" y="4435400"/>
            <a:ext cx="2021288" cy="44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05050" y="4201800"/>
            <a:ext cx="1330074" cy="916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a4560b621_0_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Prompting Examples III</a:t>
            </a:r>
            <a:endParaRPr b="1" sz="3020"/>
          </a:p>
        </p:txBody>
      </p:sp>
      <p:sp>
        <p:nvSpPr>
          <p:cNvPr id="118" name="Google Shape;118;g2aa4560b621_0_17"/>
          <p:cNvSpPr txBox="1"/>
          <p:nvPr>
            <p:ph idx="1" type="body"/>
          </p:nvPr>
        </p:nvSpPr>
        <p:spPr>
          <a:xfrm>
            <a:off x="311700" y="1152475"/>
            <a:ext cx="3465600" cy="3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chemeClr val="dk1"/>
                </a:solidFill>
              </a:rPr>
              <a:t>Positive prompt: </a:t>
            </a:r>
            <a:r>
              <a:rPr lang="en">
                <a:solidFill>
                  <a:schemeClr val="dk1"/>
                </a:solidFill>
              </a:rPr>
              <a:t>Generate an image of a majestic African elephant walking gracefully in a dense, sunlit jungle. The elephant should have gray skin with prominent wrinkles, and it should be reaching for leaves on a tall tree. The jungle should include lush green foliage, a clear blue sky. Include rocks and a small stream for added realism. The atmosphere should feel peaceful and serene. The image should have a resolution of at least 1920x1080 pixels and maintain high-quality details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CC0000"/>
                </a:solidFill>
              </a:rPr>
              <a:t>Negative Prompt: </a:t>
            </a:r>
            <a:r>
              <a:rPr lang="en">
                <a:solidFill>
                  <a:schemeClr val="dk1"/>
                </a:solidFill>
              </a:rPr>
              <a:t>blurry, out of focus, flat lighting, harsh shadows, man-made elements, text, visible brushstrokes, pollution, cropped, cartoonish, low resolution, unnatural colors.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g2aa4560b621_0_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0" name="Google Shape;120;g2aa4560b621_0_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29700" y="117012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a4560b621_0_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Prompt Selling</a:t>
            </a:r>
            <a:endParaRPr b="1" sz="3020"/>
          </a:p>
        </p:txBody>
      </p:sp>
      <p:sp>
        <p:nvSpPr>
          <p:cNvPr id="126" name="Google Shape;126;g2aa4560b621_0_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g2aa4560b621_0_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17725"/>
            <a:ext cx="8520599" cy="381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a0642d429_0_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Diffusion Models </a:t>
            </a:r>
            <a:endParaRPr b="1" sz="3020"/>
          </a:p>
        </p:txBody>
      </p:sp>
      <p:sp>
        <p:nvSpPr>
          <p:cNvPr id="133" name="Google Shape;133;g2aa0642d429_0_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4" name="Google Shape;134;g2aa0642d429_0_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825" y="1519300"/>
            <a:ext cx="8949323" cy="165147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g2aa0642d429_0_26"/>
          <p:cNvSpPr txBox="1"/>
          <p:nvPr/>
        </p:nvSpPr>
        <p:spPr>
          <a:xfrm>
            <a:off x="2476950" y="3364700"/>
            <a:ext cx="419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Noising the Images forward process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aa0642d429_0_26"/>
          <p:cNvSpPr txBox="1"/>
          <p:nvPr/>
        </p:nvSpPr>
        <p:spPr>
          <a:xfrm>
            <a:off x="440350" y="4201525"/>
            <a:ext cx="8032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Noise refers to </a:t>
            </a:r>
            <a:r>
              <a:rPr b="1" i="0" lang="en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unwanted information</a:t>
            </a: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that</a:t>
            </a:r>
            <a:r>
              <a:rPr b="1" i="0" lang="en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 disrupts</a:t>
            </a: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b="1" i="0" lang="en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clarity</a:t>
            </a: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i="0" lang="en" sz="1800" u="none" cap="none" strike="noStrike">
                <a:solidFill>
                  <a:srgbClr val="CC0000"/>
                </a:solidFill>
                <a:latin typeface="Arial"/>
                <a:ea typeface="Arial"/>
                <a:cs typeface="Arial"/>
                <a:sym typeface="Arial"/>
              </a:rPr>
              <a:t>accuracy </a:t>
            </a: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of the picture. 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aa3abbe602_0_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Diffusion Models </a:t>
            </a:r>
            <a:endParaRPr b="1" sz="3020"/>
          </a:p>
        </p:txBody>
      </p:sp>
      <p:sp>
        <p:nvSpPr>
          <p:cNvPr id="142" name="Google Shape;142;g2aa3abbe602_0_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g2aa3abbe602_0_14"/>
          <p:cNvSpPr txBox="1"/>
          <p:nvPr/>
        </p:nvSpPr>
        <p:spPr>
          <a:xfrm>
            <a:off x="2149050" y="3378125"/>
            <a:ext cx="4845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De-Nosing the Image Backward process</a:t>
            </a:r>
            <a:endParaRPr b="1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g2aa3abbe602_0_14"/>
          <p:cNvPicPr preferRelativeResize="0"/>
          <p:nvPr/>
        </p:nvPicPr>
        <p:blipFill rotWithShape="1">
          <a:blip r:embed="rId3">
            <a:alphaModFix/>
          </a:blip>
          <a:srcRect b="0" l="1657" r="3066" t="0"/>
          <a:stretch/>
        </p:blipFill>
        <p:spPr>
          <a:xfrm>
            <a:off x="195900" y="1538325"/>
            <a:ext cx="8825252" cy="1644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aa3abbe602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Stable Diffusion </a:t>
            </a:r>
            <a:endParaRPr b="1" sz="3020"/>
          </a:p>
        </p:txBody>
      </p:sp>
      <p:sp>
        <p:nvSpPr>
          <p:cNvPr id="150" name="Google Shape;150;g2aa3abbe602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1" name="Google Shape;151;g2aa3abbe602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170125"/>
            <a:ext cx="8839200" cy="3200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aa0642d429_0_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Stable Diffusion </a:t>
            </a:r>
            <a:endParaRPr b="1" sz="3020"/>
          </a:p>
        </p:txBody>
      </p:sp>
      <p:sp>
        <p:nvSpPr>
          <p:cNvPr id="157" name="Google Shape;157;g2aa0642d429_0_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8" name="Google Shape;158;g2aa0642d429_0_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19550" y="1119050"/>
            <a:ext cx="4901750" cy="39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/>
              <a:t>DALL.E3</a:t>
            </a:r>
            <a:endParaRPr/>
          </a:p>
        </p:txBody>
      </p:sp>
      <p:sp>
        <p:nvSpPr>
          <p:cNvPr id="164" name="Google Shape;164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38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DALL.E3 is a text-to-image AI model developed by </a:t>
            </a:r>
            <a:r>
              <a:rPr b="1" lang="en">
                <a:solidFill>
                  <a:srgbClr val="FF0000"/>
                </a:solidFill>
              </a:rPr>
              <a:t>OpenAI</a:t>
            </a:r>
            <a:r>
              <a:rPr lang="en">
                <a:solidFill>
                  <a:schemeClr val="dk1"/>
                </a:solidFill>
              </a:rPr>
              <a:t>. It operates by taking a text prompt and generating a series of matching images.</a:t>
            </a:r>
            <a:endParaRPr/>
          </a:p>
          <a:p>
            <a:pPr indent="0" lvl="0" marL="95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38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It is trained on millions or billions of text-image pairs ,allowing it to understand complex concepts and create contextually relevant visuals.</a:t>
            </a:r>
            <a:endParaRPr/>
          </a:p>
          <a:p>
            <a:pPr indent="0" lvl="0" marL="952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342900" lvl="0" marL="4381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>
                <a:solidFill>
                  <a:schemeClr val="dk1"/>
                </a:solidFill>
              </a:rPr>
              <a:t>It tends to produce more abstract or computer-generated images.</a:t>
            </a:r>
            <a:endParaRPr/>
          </a:p>
        </p:txBody>
      </p:sp>
      <p:sp>
        <p:nvSpPr>
          <p:cNvPr id="165" name="Google Shape;16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"/>
          <p:cNvSpPr txBox="1"/>
          <p:nvPr>
            <p:ph type="title"/>
          </p:nvPr>
        </p:nvSpPr>
        <p:spPr>
          <a:xfrm>
            <a:off x="311700" y="514905"/>
            <a:ext cx="8520600" cy="502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/>
              <a:t>Generated by DALL-E 3</a:t>
            </a:r>
            <a:endParaRPr b="1" sz="3000"/>
          </a:p>
        </p:txBody>
      </p:sp>
      <p:sp>
        <p:nvSpPr>
          <p:cNvPr id="171" name="Google Shape;171;p3"/>
          <p:cNvSpPr txBox="1"/>
          <p:nvPr>
            <p:ph idx="1" type="body"/>
          </p:nvPr>
        </p:nvSpPr>
        <p:spPr>
          <a:xfrm>
            <a:off x="311700" y="1152475"/>
            <a:ext cx="33315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FF0000"/>
                </a:solidFill>
              </a:rPr>
              <a:t>Positive prompt: </a:t>
            </a:r>
            <a:r>
              <a:rPr lang="en">
                <a:solidFill>
                  <a:schemeClr val="dk1"/>
                </a:solidFill>
              </a:rPr>
              <a:t>Generate a high-resolution image of an autumn forest scene with vibrant foliage, scattered leaves on the ground, and warm sunlight filtering through the trees. Capture the essence of a crisp fall day with detailed textures and realistic colors, Sun light, shades, 4k realistic, unreal engine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FF0000"/>
                </a:solidFill>
              </a:rPr>
              <a:t>Negative Prompt: </a:t>
            </a:r>
            <a:r>
              <a:rPr lang="en">
                <a:solidFill>
                  <a:schemeClr val="dk1"/>
                </a:solidFill>
              </a:rPr>
              <a:t>Low Quality, unreal trees, deformed trees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2" name="Google Shape;17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07535" y="1152475"/>
            <a:ext cx="5137057" cy="37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/>
          <p:nvPr>
            <p:ph type="title"/>
          </p:nvPr>
        </p:nvSpPr>
        <p:spPr>
          <a:xfrm>
            <a:off x="311700" y="514905"/>
            <a:ext cx="8520600" cy="5028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00"/>
              <a:t>Generated by DALL-E 3</a:t>
            </a:r>
            <a:endParaRPr b="1" sz="3000"/>
          </a:p>
        </p:txBody>
      </p:sp>
      <p:sp>
        <p:nvSpPr>
          <p:cNvPr id="179" name="Google Shape;179;p4"/>
          <p:cNvSpPr txBox="1"/>
          <p:nvPr>
            <p:ph idx="1" type="body"/>
          </p:nvPr>
        </p:nvSpPr>
        <p:spPr>
          <a:xfrm>
            <a:off x="311700" y="1152475"/>
            <a:ext cx="33315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114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108"/>
              <a:buNone/>
            </a:pPr>
            <a:r>
              <a:rPr b="1" lang="en">
                <a:solidFill>
                  <a:srgbClr val="FF0000"/>
                </a:solidFill>
              </a:rPr>
              <a:t>Positive prompt: </a:t>
            </a:r>
            <a:r>
              <a:rPr lang="en">
                <a:solidFill>
                  <a:srgbClr val="0C0C0C"/>
                </a:solidFill>
              </a:rPr>
              <a:t>Generate a high-resolution image of Two friendly domestic canaries enjoying a breathtaking sunset view from a branch, casting long shadows on the glassy surface of a lake below.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FF0000"/>
                </a:solidFill>
              </a:rPr>
              <a:t>Negative Prompt: </a:t>
            </a:r>
            <a:r>
              <a:rPr lang="en">
                <a:solidFill>
                  <a:schemeClr val="dk1"/>
                </a:solidFill>
              </a:rPr>
              <a:t>Low Quality</a:t>
            </a:r>
            <a:r>
              <a:rPr lang="en">
                <a:solidFill>
                  <a:srgbClr val="0C0C0C"/>
                </a:solidFill>
              </a:rPr>
              <a:t>, perched on a broken branch in front of a dark and stormy sky.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0" name="Google Shape;18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1" name="Google Shape;18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5447" y="1260170"/>
            <a:ext cx="5255711" cy="3501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"/>
          <p:cNvSpPr txBox="1"/>
          <p:nvPr>
            <p:ph idx="1" type="body"/>
          </p:nvPr>
        </p:nvSpPr>
        <p:spPr>
          <a:xfrm>
            <a:off x="749367" y="4367792"/>
            <a:ext cx="6761141" cy="6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None/>
            </a:pPr>
            <a:r>
              <a:rPr b="1" lang="en">
                <a:solidFill>
                  <a:schemeClr val="dk1"/>
                </a:solidFill>
              </a:rPr>
              <a:t>       Generated by DALL-E 3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87" name="Google Shape;18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8" name="Google Shape;18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07543" y="230820"/>
            <a:ext cx="5129893" cy="406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a5e714351a_0_12"/>
          <p:cNvSpPr txBox="1"/>
          <p:nvPr>
            <p:ph idx="1" type="subTitle"/>
          </p:nvPr>
        </p:nvSpPr>
        <p:spPr>
          <a:xfrm>
            <a:off x="194225" y="1238365"/>
            <a:ext cx="8128200" cy="28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Diffusion Models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Negative Prompting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Stable Diffusion 2.1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How it works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63" name="Google Shape;63;g2a5e714351a_0_12"/>
          <p:cNvSpPr txBox="1"/>
          <p:nvPr>
            <p:ph type="ctrTitle"/>
          </p:nvPr>
        </p:nvSpPr>
        <p:spPr>
          <a:xfrm>
            <a:off x="311700" y="437925"/>
            <a:ext cx="7674000" cy="65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3000"/>
              <a:t>Agenda</a:t>
            </a:r>
            <a:endParaRPr b="1" sz="3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88b16ccb7_0_5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" sz="3020"/>
              <a:t>Best Practices</a:t>
            </a:r>
            <a:endParaRPr b="1" sz="3020"/>
          </a:p>
        </p:txBody>
      </p:sp>
      <p:sp>
        <p:nvSpPr>
          <p:cNvPr id="194" name="Google Shape;194;g2a88b16ccb7_0_5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4327" lvl="0" marL="4572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b="1" lang="en">
                <a:solidFill>
                  <a:schemeClr val="dk1"/>
                </a:solidFill>
              </a:rPr>
              <a:t>Understand the model:</a:t>
            </a:r>
            <a:r>
              <a:rPr lang="en">
                <a:solidFill>
                  <a:schemeClr val="dk1"/>
                </a:solidFill>
              </a:rPr>
              <a:t> Familiarize yourself with the strengths and limitations of the language model you are using.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b="1" lang="en">
                <a:solidFill>
                  <a:schemeClr val="dk1"/>
                </a:solidFill>
              </a:rPr>
              <a:t>Start simple: </a:t>
            </a:r>
            <a:r>
              <a:rPr lang="en">
                <a:solidFill>
                  <a:schemeClr val="dk1"/>
                </a:solidFill>
              </a:rPr>
              <a:t>Begin with straightforward prompts and gradually refine them based on experimentation and feedback.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65"/>
              <a:buChar char="●"/>
            </a:pPr>
            <a:r>
              <a:rPr b="1" lang="en">
                <a:solidFill>
                  <a:schemeClr val="dk1"/>
                </a:solidFill>
              </a:rPr>
              <a:t>Domain-specific prompts:</a:t>
            </a:r>
            <a:r>
              <a:rPr lang="en">
                <a:solidFill>
                  <a:schemeClr val="dk1"/>
                </a:solidFill>
              </a:rPr>
              <a:t> Tailor prompts to specific topics or domains to enhance response quality in specialized areas.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5" name="Google Shape;195;g2a88b16ccb7_0_5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a5e714351a_0_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Week Summary </a:t>
            </a:r>
            <a:endParaRPr b="1" sz="3020"/>
          </a:p>
        </p:txBody>
      </p:sp>
      <p:sp>
        <p:nvSpPr>
          <p:cNvPr id="201" name="Google Shape;201;g2a5e714351a_0_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Prompt Engineering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Best Practices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ChatGPT PlayGround 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AutoNum type="arabicPeriod"/>
            </a:pPr>
            <a:r>
              <a:rPr lang="en" sz="2100">
                <a:solidFill>
                  <a:schemeClr val="dk1"/>
                </a:solidFill>
              </a:rPr>
              <a:t>Stable Diffusion Prompting</a:t>
            </a:r>
            <a:endParaRPr sz="2100">
              <a:solidFill>
                <a:schemeClr val="dk1"/>
              </a:solidFill>
            </a:endParaRPr>
          </a:p>
        </p:txBody>
      </p:sp>
      <p:sp>
        <p:nvSpPr>
          <p:cNvPr id="202" name="Google Shape;202;g2a5e714351a_0_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c40c5bb68_0_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Next Lecture:</a:t>
            </a:r>
            <a:endParaRPr b="1" sz="3000"/>
          </a:p>
        </p:txBody>
      </p:sp>
      <p:sp>
        <p:nvSpPr>
          <p:cNvPr id="208" name="Google Shape;208;g2bc40c5bb68_0_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07 - Programming Fundamentals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209" name="Google Shape;209;g2bc40c5bb68_0_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c40c5bb68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Previous lecture:</a:t>
            </a:r>
            <a:endParaRPr sz="3000"/>
          </a:p>
        </p:txBody>
      </p:sp>
      <p:sp>
        <p:nvSpPr>
          <p:cNvPr id="69" name="Google Shape;69;g2bc40c5bb68_0_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Lecture 05 - Prompt Engineering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Click Here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70" name="Google Shape;70;g2bc40c5bb68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6436289953_0_14"/>
          <p:cNvSpPr txBox="1"/>
          <p:nvPr>
            <p:ph type="title"/>
          </p:nvPr>
        </p:nvSpPr>
        <p:spPr>
          <a:xfrm>
            <a:off x="311700" y="23654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Diffusion Models</a:t>
            </a:r>
            <a:endParaRPr b="1" sz="3020"/>
          </a:p>
        </p:txBody>
      </p:sp>
      <p:sp>
        <p:nvSpPr>
          <p:cNvPr id="76" name="Google Shape;76;g26436289953_0_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aa0642d429_0_7"/>
          <p:cNvSpPr txBox="1"/>
          <p:nvPr>
            <p:ph type="title"/>
          </p:nvPr>
        </p:nvSpPr>
        <p:spPr>
          <a:xfrm>
            <a:off x="311700" y="2432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 u="sng">
                <a:solidFill>
                  <a:schemeClr val="hlink"/>
                </a:solidFill>
                <a:hlinkClick r:id="rId3"/>
              </a:rPr>
              <a:t>Stable Diffusion </a:t>
            </a:r>
            <a:endParaRPr b="1" sz="3020"/>
          </a:p>
        </p:txBody>
      </p:sp>
      <p:sp>
        <p:nvSpPr>
          <p:cNvPr id="82" name="Google Shape;82;g2aa0642d429_0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aa0642d429_0_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Negative Prompting</a:t>
            </a:r>
            <a:endParaRPr b="1" sz="3020"/>
          </a:p>
        </p:txBody>
      </p:sp>
      <p:sp>
        <p:nvSpPr>
          <p:cNvPr id="88" name="Google Shape;88;g2aa0642d429_0_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Not just what you want, but what you </a:t>
            </a:r>
            <a:r>
              <a:rPr b="1" lang="en">
                <a:solidFill>
                  <a:srgbClr val="CC0000"/>
                </a:solidFill>
              </a:rPr>
              <a:t>don't</a:t>
            </a:r>
            <a:r>
              <a:rPr lang="en">
                <a:solidFill>
                  <a:schemeClr val="dk1"/>
                </a:solidFill>
              </a:rPr>
              <a:t> want.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Positive prompts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Generate a high-resolution image of an autumn forest scene with vibrant foliage, scattered leaves on the ground, and warm sunlight filtering through the trees. Capture the essence of a crisp fall day with detailed textures and realistic colors, Sun light, shades, 4k realistic, unreal engine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CC0000"/>
                </a:solidFill>
              </a:rPr>
              <a:t>Negative Prompt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blurred, Non realistic, low quality, cartoon, art, paper, painting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9" name="Google Shape;89;g2aa0642d429_0_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a08846dc2_0_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Negative Prompting Examples</a:t>
            </a:r>
            <a:endParaRPr b="1" sz="3020"/>
          </a:p>
        </p:txBody>
      </p:sp>
      <p:sp>
        <p:nvSpPr>
          <p:cNvPr id="95" name="Google Shape;95;g2aa08846dc2_0_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chemeClr val="dk1"/>
                </a:solidFill>
              </a:rPr>
              <a:t>Positive prompts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fine-art photography of a Clear crystal cube, reflecting the seaface, floating on the tumultuous sea, Arctic Ocean, sunset, magic time, by Andreas Rocha, Minimalism, artistic, atmospheric, masterpiece, golden ratio composition, hyper-detailed, 8K wallpaper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b="1" lang="en">
                <a:solidFill>
                  <a:srgbClr val="CC0000"/>
                </a:solidFill>
              </a:rPr>
              <a:t>Negative Prompt</a:t>
            </a:r>
            <a:endParaRPr b="1">
              <a:solidFill>
                <a:srgbClr val="CC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blurred, Non realistic, low quality, cartoon, art, paper, painting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Parisian luxurious interior penthouse bedroom, dark walls, wooden panels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dk1"/>
                </a:solidFill>
              </a:rPr>
              <a:t>no gold, pink, Blurry, low quality, less details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6" name="Google Shape;96;g2aa08846dc2_0_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a3abbe602_0_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Prompting Examples I</a:t>
            </a:r>
            <a:endParaRPr b="1" sz="3020"/>
          </a:p>
        </p:txBody>
      </p:sp>
      <p:sp>
        <p:nvSpPr>
          <p:cNvPr id="102" name="Google Shape;102;g2aa3abbe602_0_34"/>
          <p:cNvSpPr txBox="1"/>
          <p:nvPr>
            <p:ph idx="1" type="body"/>
          </p:nvPr>
        </p:nvSpPr>
        <p:spPr>
          <a:xfrm>
            <a:off x="311700" y="1152475"/>
            <a:ext cx="3331500" cy="37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chemeClr val="dk1"/>
                </a:solidFill>
              </a:rPr>
              <a:t>Positive prompt: </a:t>
            </a:r>
            <a:r>
              <a:rPr lang="en">
                <a:solidFill>
                  <a:schemeClr val="dk1"/>
                </a:solidFill>
              </a:rPr>
              <a:t>Generate a high-resolution image of an autumn forest scene with vibrant foliage, scattered leaves on the ground, and warm sunlight filtering through the trees. Capture the essence of a crisp fall day with detailed textures and realistic colors, Sun light, shades, 4k realistic, unreal engine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CC0000"/>
                </a:solidFill>
              </a:rPr>
              <a:t>Negative Prompt: </a:t>
            </a:r>
            <a:r>
              <a:rPr lang="en">
                <a:solidFill>
                  <a:schemeClr val="dk1"/>
                </a:solidFill>
              </a:rPr>
              <a:t>Low Quality, unreal trees, deformed trees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3" name="Google Shape;103;g2aa3abbe602_0_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4" name="Google Shape;104;g2aa3abbe602_0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23625" y="115247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a4560b621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020"/>
              <a:t>Prompting Examples II</a:t>
            </a:r>
            <a:endParaRPr b="1" sz="3020"/>
          </a:p>
        </p:txBody>
      </p:sp>
      <p:sp>
        <p:nvSpPr>
          <p:cNvPr id="110" name="Google Shape;110;g2aa4560b621_0_0"/>
          <p:cNvSpPr txBox="1"/>
          <p:nvPr>
            <p:ph idx="1" type="body"/>
          </p:nvPr>
        </p:nvSpPr>
        <p:spPr>
          <a:xfrm>
            <a:off x="311700" y="1152475"/>
            <a:ext cx="3465600" cy="36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chemeClr val="dk1"/>
                </a:solidFill>
              </a:rPr>
              <a:t>Positive prompt: </a:t>
            </a:r>
            <a:r>
              <a:rPr lang="en">
                <a:solidFill>
                  <a:schemeClr val="dk1"/>
                </a:solidFill>
              </a:rPr>
              <a:t>Lonely peak, peeks above clouds, sunrise paints it golden pink. Misty valleys below, waterfall sings, magic feels close. Picture-perfect view, soft colors, like a dreamy painting.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b="1" lang="en">
                <a:solidFill>
                  <a:srgbClr val="CC0000"/>
                </a:solidFill>
              </a:rPr>
              <a:t>Negative Prompt: </a:t>
            </a:r>
            <a:r>
              <a:rPr lang="en">
                <a:solidFill>
                  <a:schemeClr val="dk1"/>
                </a:solidFill>
              </a:rPr>
              <a:t>blurry, out of focus, flat lighting, harsh shadows, man-made elements, text, visible brushstrokes, pollution, cropped, cartoonish, low resolution, unnatural colors.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1" name="Google Shape;111;g2aa4560b621_0_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2" name="Google Shape;112;g2aa4560b62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84775" y="1152475"/>
            <a:ext cx="3820975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